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7" r:id="rId2"/>
    <p:sldId id="288" r:id="rId3"/>
    <p:sldId id="272" r:id="rId4"/>
    <p:sldId id="270" r:id="rId5"/>
    <p:sldId id="271" r:id="rId6"/>
    <p:sldId id="262" r:id="rId7"/>
    <p:sldId id="263" r:id="rId8"/>
    <p:sldId id="265" r:id="rId9"/>
    <p:sldId id="287" r:id="rId10"/>
    <p:sldId id="273" r:id="rId11"/>
    <p:sldId id="274" r:id="rId12"/>
    <p:sldId id="267" r:id="rId13"/>
    <p:sldId id="266" r:id="rId14"/>
    <p:sldId id="279" r:id="rId15"/>
    <p:sldId id="268" r:id="rId16"/>
    <p:sldId id="278" r:id="rId17"/>
    <p:sldId id="280" r:id="rId18"/>
    <p:sldId id="281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2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Эмоциональность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Фамусов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0.2</c:v>
                </c:pt>
                <c:pt idx="1">
                  <c:v>0.8</c:v>
                </c:pt>
                <c:pt idx="2">
                  <c:v>0.5</c:v>
                </c:pt>
                <c:pt idx="3">
                  <c:v>0.2</c:v>
                </c:pt>
                <c:pt idx="4">
                  <c:v>0.5</c:v>
                </c:pt>
                <c:pt idx="5">
                  <c:v>0.5</c:v>
                </c:pt>
                <c:pt idx="6">
                  <c:v>0.4</c:v>
                </c:pt>
                <c:pt idx="7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78-486E-AE31-CEE8E9C633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Софья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0.4</c:v>
                </c:pt>
                <c:pt idx="1">
                  <c:v>0.1</c:v>
                </c:pt>
                <c:pt idx="2">
                  <c:v>0.2</c:v>
                </c:pt>
                <c:pt idx="3">
                  <c:v>0.1</c:v>
                </c:pt>
                <c:pt idx="4">
                  <c:v>0.5</c:v>
                </c:pt>
                <c:pt idx="5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78-486E-AE31-CEE8E9C6333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Чацкий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0.5</c:v>
                </c:pt>
                <c:pt idx="1">
                  <c:v>0.5</c:v>
                </c:pt>
                <c:pt idx="2">
                  <c:v>0.1</c:v>
                </c:pt>
                <c:pt idx="3">
                  <c:v>0.2</c:v>
                </c:pt>
                <c:pt idx="4">
                  <c:v>0.1</c:v>
                </c:pt>
                <c:pt idx="5">
                  <c:v>0.2</c:v>
                </c:pt>
                <c:pt idx="6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78-486E-AE31-CEE8E9C6333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291136"/>
        <c:axId val="35292672"/>
      </c:lineChart>
      <c:catAx>
        <c:axId val="3529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292672"/>
        <c:crosses val="autoZero"/>
        <c:auto val="1"/>
        <c:lblAlgn val="ctr"/>
        <c:lblOffset val="100"/>
        <c:noMultiLvlLbl val="0"/>
      </c:catAx>
      <c:valAx>
        <c:axId val="352926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29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предмета</a:t>
            </a:r>
          </a:p>
        </c:rich>
      </c:tx>
      <c:layout>
        <c:manualLayout>
          <c:xMode val="edge"/>
          <c:yMode val="edge"/>
          <c:x val="6.7339172930963899E-3"/>
          <c:y val="2.1995244177912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891218416919171"/>
          <c:y val="6.8458898572009555E-2"/>
          <c:w val="0.49945140380179748"/>
          <c:h val="0.88189464869879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Выбор предмета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DBC-44A2-BDCB-4473D83EC5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DBC-44A2-BDCB-4473D83EC5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DBC-44A2-BDCB-4473D83EC5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DBC-44A2-BDCB-4473D83EC5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DBC-44A2-BDCB-4473D83EC50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DBC-44A2-BDCB-4473D83EC50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DBC-44A2-BDCB-4473D83EC50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DBC-44A2-BDCB-4473D83EC50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DBC-44A2-BDCB-4473D83EC505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литература</c:v>
                </c:pt>
                <c:pt idx="1">
                  <c:v>обществознание</c:v>
                </c:pt>
                <c:pt idx="2">
                  <c:v>история</c:v>
                </c:pt>
                <c:pt idx="3">
                  <c:v>география</c:v>
                </c:pt>
                <c:pt idx="4">
                  <c:v>физика</c:v>
                </c:pt>
                <c:pt idx="5">
                  <c:v>математика</c:v>
                </c:pt>
                <c:pt idx="6">
                  <c:v>биология</c:v>
                </c:pt>
                <c:pt idx="7">
                  <c:v>английский</c:v>
                </c:pt>
                <c:pt idx="8">
                  <c:v>французский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56</c:v>
                </c:pt>
                <c:pt idx="1">
                  <c:v>38</c:v>
                </c:pt>
                <c:pt idx="2">
                  <c:v>29</c:v>
                </c:pt>
                <c:pt idx="3">
                  <c:v>26</c:v>
                </c:pt>
                <c:pt idx="4">
                  <c:v>35</c:v>
                </c:pt>
                <c:pt idx="5">
                  <c:v>34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DBC-44A2-BDCB-4473D83EC50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540990469984235"/>
          <c:y val="0.12717958778361782"/>
          <c:w val="0.21863710872669012"/>
          <c:h val="0.7255952374392119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продукта проекта</a:t>
            </a:r>
          </a:p>
        </c:rich>
      </c:tx>
      <c:layout>
        <c:manualLayout>
          <c:xMode val="edge"/>
          <c:yMode val="edge"/>
          <c:x val="1.1418908793098996E-2"/>
          <c:y val="2.101795065382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54743704165371"/>
          <c:y val="0.10451184237397587"/>
          <c:w val="0.49070429069848664"/>
          <c:h val="0.887080977364494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Выбор продукта проекта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DC2-4A32-A957-98D15AF70B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DC2-4A32-A957-98D15AF70B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DC2-4A32-A957-98D15AF70B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DC2-4A32-A957-98D15AF70B3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DC2-4A32-A957-98D15AF70B3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DC2-4A32-A957-98D15AF70B3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DC2-4A32-A957-98D15AF70B3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DC2-4A32-A957-98D15AF70B3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DC2-4A32-A957-98D15AF70B38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шоу, картина, спектакль</c:v>
                </c:pt>
                <c:pt idx="1">
                  <c:v>дискуссия</c:v>
                </c:pt>
                <c:pt idx="2">
                  <c:v>доклад</c:v>
                </c:pt>
                <c:pt idx="3">
                  <c:v>защита на конференции</c:v>
                </c:pt>
                <c:pt idx="4">
                  <c:v>стендовый доклад</c:v>
                </c:pt>
                <c:pt idx="5">
                  <c:v>презентация</c:v>
                </c:pt>
                <c:pt idx="6">
                  <c:v>информационный лист</c:v>
                </c:pt>
                <c:pt idx="7">
                  <c:v>социологический опрос</c:v>
                </c:pt>
                <c:pt idx="8">
                  <c:v>интеллектуальная игра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</c:v>
                </c:pt>
                <c:pt idx="1">
                  <c:v>9</c:v>
                </c:pt>
                <c:pt idx="2">
                  <c:v>32</c:v>
                </c:pt>
                <c:pt idx="3">
                  <c:v>14</c:v>
                </c:pt>
                <c:pt idx="4">
                  <c:v>12</c:v>
                </c:pt>
                <c:pt idx="5">
                  <c:v>16</c:v>
                </c:pt>
                <c:pt idx="6">
                  <c:v>13</c:v>
                </c:pt>
                <c:pt idx="7">
                  <c:v>19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DC2-4A32-A957-98D15AF70B3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823783093372339"/>
          <c:y val="0.15038111998866685"/>
          <c:w val="0.26850927822385995"/>
          <c:h val="0.6088081100824267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FFB7B9C6-FF2E-4455-958D-1AB9F337755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FBDA457-B48D-4991-AC26-1234B8C1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B9C6-FF2E-4455-958D-1AB9F337755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A457-B48D-4991-AC26-1234B8C1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B9C6-FF2E-4455-958D-1AB9F337755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A457-B48D-4991-AC26-1234B8C1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B9C6-FF2E-4455-958D-1AB9F337755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A457-B48D-4991-AC26-1234B8C1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B9C6-FF2E-4455-958D-1AB9F337755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A457-B48D-4991-AC26-1234B8C1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B9C6-FF2E-4455-958D-1AB9F337755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A457-B48D-4991-AC26-1234B8C1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B7B9C6-FF2E-4455-958D-1AB9F337755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BDA457-B48D-4991-AC26-1234B8C1AAFE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FFB7B9C6-FF2E-4455-958D-1AB9F337755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AFBDA457-B48D-4991-AC26-1234B8C1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B9C6-FF2E-4455-958D-1AB9F337755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A457-B48D-4991-AC26-1234B8C1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B9C6-FF2E-4455-958D-1AB9F337755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A457-B48D-4991-AC26-1234B8C1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B9C6-FF2E-4455-958D-1AB9F337755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A457-B48D-4991-AC26-1234B8C1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FB7B9C6-FF2E-4455-958D-1AB9F3377551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FBDA457-B48D-4991-AC26-1234B8C1AA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0" y="2060849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индивидуального проекта с учетом мотивационного типа ученика</a:t>
            </a:r>
            <a:r>
              <a:rPr lang="ru-RU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Picture 2" descr="B:\БЛАНКИ_ГРАМОТЫ_СЕРТИФИКАТЫ_БЛАГОДАРНОСТИ\Эмблема\Эмблем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615" y="5243299"/>
            <a:ext cx="1364456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7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79661885"/>
              </p:ext>
            </p:extLst>
          </p:nvPr>
        </p:nvGraphicFramePr>
        <p:xfrm>
          <a:off x="424457" y="304326"/>
          <a:ext cx="11331146" cy="635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B:\БЛАНКИ_ГРАМОТЫ_СЕРТИФИКАТЫ_БЛАГОДАРНОСТИ\Эмблема\Эмблема.gif">
            <a:extLst>
              <a:ext uri="{FF2B5EF4-FFF2-40B4-BE49-F238E27FC236}">
                <a16:creationId xmlns:a16="http://schemas.microsoft.com/office/drawing/2014/main" id="{CE72FB6C-5933-45ED-ABCF-64E951B94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615" y="5379484"/>
            <a:ext cx="1364456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08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23680923"/>
              </p:ext>
            </p:extLst>
          </p:nvPr>
        </p:nvGraphicFramePr>
        <p:xfrm>
          <a:off x="785251" y="508355"/>
          <a:ext cx="10923373" cy="6042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B:\БЛАНКИ_ГРАМОТЫ_СЕРТИФИКАТЫ_БЛАГОДАРНОСТИ\Эмблема\Эмблема.gif">
            <a:extLst>
              <a:ext uri="{FF2B5EF4-FFF2-40B4-BE49-F238E27FC236}">
                <a16:creationId xmlns:a16="http://schemas.microsoft.com/office/drawing/2014/main" id="{E630168B-8C37-4733-BFF2-9ED1CA158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615" y="5379484"/>
            <a:ext cx="1364456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95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 descr="B:\БЛАНКИ_ГРАМОТЫ_СЕРТИФИКАТЫ_БЛАГОДАРНОСТИ\Эмблема\Эмблема.gif">
            <a:extLst>
              <a:ext uri="{FF2B5EF4-FFF2-40B4-BE49-F238E27FC236}">
                <a16:creationId xmlns:a16="http://schemas.microsoft.com/office/drawing/2014/main" id="{9886D064-FCDE-4ED6-8ED5-4C70FFF5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615" y="5379484"/>
            <a:ext cx="1364456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56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16" y="0"/>
            <a:ext cx="9699367" cy="6858000"/>
          </a:xfrm>
          <a:prstGeom prst="rect">
            <a:avLst/>
          </a:prstGeom>
        </p:spPr>
      </p:pic>
      <p:pic>
        <p:nvPicPr>
          <p:cNvPr id="3" name="Picture 2" descr="B:\БЛАНКИ_ГРАМОТЫ_СЕРТИФИКАТЫ_БЛАГОДАРНОСТИ\Эмблема\Эмблема.gif">
            <a:extLst>
              <a:ext uri="{FF2B5EF4-FFF2-40B4-BE49-F238E27FC236}">
                <a16:creationId xmlns:a16="http://schemas.microsoft.com/office/drawing/2014/main" id="{926270ED-2A5E-40DD-9D74-92BEF759D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615" y="5379484"/>
            <a:ext cx="1364456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251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09" y="0"/>
            <a:ext cx="9691581" cy="6858000"/>
          </a:xfrm>
          <a:prstGeom prst="rect">
            <a:avLst/>
          </a:prstGeom>
        </p:spPr>
      </p:pic>
      <p:pic>
        <p:nvPicPr>
          <p:cNvPr id="3" name="Picture 2" descr="B:\БЛАНКИ_ГРАМОТЫ_СЕРТИФИКАТЫ_БЛАГОДАРНОСТИ\Эмблема\Эмблема.gif">
            <a:extLst>
              <a:ext uri="{FF2B5EF4-FFF2-40B4-BE49-F238E27FC236}">
                <a16:creationId xmlns:a16="http://schemas.microsoft.com/office/drawing/2014/main" id="{AEBABE90-6D03-4E15-8744-1958BCF0A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615" y="5379484"/>
            <a:ext cx="1364456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794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 descr="B:\БЛАНКИ_ГРАМОТЫ_СЕРТИФИКАТЫ_БЛАГОДАРНОСТИ\Эмблема\Эмблема.gif">
            <a:extLst>
              <a:ext uri="{FF2B5EF4-FFF2-40B4-BE49-F238E27FC236}">
                <a16:creationId xmlns:a16="http://schemas.microsoft.com/office/drawing/2014/main" id="{DAF3B458-889B-462E-8C11-D0FEAF053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615" y="5379484"/>
            <a:ext cx="1364456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68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 descr="B:\БЛАНКИ_ГРАМОТЫ_СЕРТИФИКАТЫ_БЛАГОДАРНОСТИ\Эмблема\Эмблема.gif">
            <a:extLst>
              <a:ext uri="{FF2B5EF4-FFF2-40B4-BE49-F238E27FC236}">
                <a16:creationId xmlns:a16="http://schemas.microsoft.com/office/drawing/2014/main" id="{8207DDC1-4261-4C50-B979-02E00A68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615" y="5379484"/>
            <a:ext cx="1364456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57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B:\БЛАНКИ_ГРАМОТЫ_СЕРТИФИКАТЫ_БЛАГОДАРНОСТИ\Эмблема\Эмблема.gif">
            <a:extLst>
              <a:ext uri="{FF2B5EF4-FFF2-40B4-BE49-F238E27FC236}">
                <a16:creationId xmlns:a16="http://schemas.microsoft.com/office/drawing/2014/main" id="{B8D4936E-F369-4352-94E9-5913AD5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615" y="5379484"/>
            <a:ext cx="1364456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162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36" y="0"/>
            <a:ext cx="8691327" cy="6858000"/>
          </a:xfrm>
          <a:prstGeom prst="rect">
            <a:avLst/>
          </a:prstGeom>
        </p:spPr>
      </p:pic>
      <p:pic>
        <p:nvPicPr>
          <p:cNvPr id="3" name="Picture 2" descr="B:\БЛАНКИ_ГРАМОТЫ_СЕРТИФИКАТЫ_БЛАГОДАРНОСТИ\Эмблема\Эмблема.gif">
            <a:extLst>
              <a:ext uri="{FF2B5EF4-FFF2-40B4-BE49-F238E27FC236}">
                <a16:creationId xmlns:a16="http://schemas.microsoft.com/office/drawing/2014/main" id="{39507A1A-A60D-4FB0-A4F2-9D99D89C3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615" y="5379484"/>
            <a:ext cx="1364456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381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 descr="B:\БЛАНКИ_ГРАМОТЫ_СЕРТИФИКАТЫ_БЛАГОДАРНОСТИ\Эмблема\Эмблема.gif">
            <a:extLst>
              <a:ext uri="{FF2B5EF4-FFF2-40B4-BE49-F238E27FC236}">
                <a16:creationId xmlns:a16="http://schemas.microsoft.com/office/drawing/2014/main" id="{B977BFF4-D414-4038-852A-9F7E55138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615" y="5379484"/>
            <a:ext cx="1364456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8753858" y="1036319"/>
            <a:ext cx="2560320" cy="12435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Что положить в основу содержания этапов?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9043192">
            <a:off x="7352364" y="1937547"/>
            <a:ext cx="170626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715" y="1036320"/>
            <a:ext cx="2206957" cy="42306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Индивиду-</a:t>
            </a:r>
            <a:r>
              <a:rPr lang="ru-RU" sz="2800" b="1" dirty="0" err="1">
                <a:solidFill>
                  <a:schemeClr val="tx1"/>
                </a:solidFill>
              </a:rPr>
              <a:t>альный</a:t>
            </a:r>
            <a:r>
              <a:rPr lang="ru-RU" sz="2800" b="1" dirty="0">
                <a:solidFill>
                  <a:schemeClr val="tx1"/>
                </a:solidFill>
              </a:rPr>
              <a:t> проект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______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150 учеников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511552" y="2999232"/>
            <a:ext cx="1158240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69792" y="2578608"/>
            <a:ext cx="1938528" cy="12435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Как организовать?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66048" y="2584704"/>
            <a:ext cx="2560320" cy="15836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Как сформировать группы для коллективной работы?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8070235" y="3048000"/>
            <a:ext cx="952509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66048" y="4419600"/>
            <a:ext cx="2560320" cy="12435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Как организовать сопровождение?</a:t>
            </a:r>
          </a:p>
        </p:txBody>
      </p:sp>
      <p:sp>
        <p:nvSpPr>
          <p:cNvPr id="14" name="Стрелка вправо 13"/>
          <p:cNvSpPr/>
          <p:nvPr/>
        </p:nvSpPr>
        <p:spPr>
          <a:xfrm rot="2224640">
            <a:off x="7624183" y="3983116"/>
            <a:ext cx="150657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7920" y="2578608"/>
            <a:ext cx="1938528" cy="12435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Через этапы коллективной работы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5608320" y="3096768"/>
            <a:ext cx="69494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3">
            <a:extLst>
              <a:ext uri="{FF2B5EF4-FFF2-40B4-BE49-F238E27FC236}">
                <a16:creationId xmlns:a16="http://schemas.microsoft.com/office/drawing/2014/main" id="{F59C7206-C544-4A91-8F0E-1B0928556015}"/>
              </a:ext>
            </a:extLst>
          </p:cNvPr>
          <p:cNvSpPr/>
          <p:nvPr/>
        </p:nvSpPr>
        <p:spPr>
          <a:xfrm>
            <a:off x="121715" y="1036319"/>
            <a:ext cx="2389837" cy="42306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Индивиду-</a:t>
            </a:r>
            <a:r>
              <a:rPr lang="ru-RU" sz="2800" b="1" dirty="0" err="1">
                <a:solidFill>
                  <a:schemeClr val="tx1"/>
                </a:solidFill>
              </a:rPr>
              <a:t>альный</a:t>
            </a:r>
            <a:r>
              <a:rPr lang="ru-RU" sz="2800" b="1" dirty="0">
                <a:solidFill>
                  <a:schemeClr val="tx1"/>
                </a:solidFill>
              </a:rPr>
              <a:t> проект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______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150 учеников</a:t>
            </a:r>
          </a:p>
        </p:txBody>
      </p:sp>
      <p:pic>
        <p:nvPicPr>
          <p:cNvPr id="16" name="Picture 2" descr="B:\БЛАНКИ_ГРАМОТЫ_СЕРТИФИКАТЫ_БЛАГОДАРНОСТИ\Эмблема\Эмблем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32" y="5505967"/>
            <a:ext cx="1364456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4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514608"/>
              </p:ext>
            </p:extLst>
          </p:nvPr>
        </p:nvGraphicFramePr>
        <p:xfrm>
          <a:off x="488516" y="916430"/>
          <a:ext cx="11210794" cy="5568371"/>
        </p:xfrm>
        <a:graphic>
          <a:graphicData uri="http://schemas.openxmlformats.org/drawingml/2006/table">
            <a:tbl>
              <a:tblPr/>
              <a:tblGrid>
                <a:gridCol w="787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4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6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к знанию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Ведущая потребность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Исследователь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Знание как ценность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Потребность в исследовании, познании, открытии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Проектировщик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Знание для дела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Потребность в самореализации в профессиональной деятельности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Испытатель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Знание как личный вызов, материал для саморазвития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Потребность в преодолении, испытании себя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Активист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Знание как средство установления отношений или оказания помощи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Потребность в социальном признании, уважении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6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Карьерист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Знание как средство социального роста, удовлетворения амбиций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Потребность в достижении, самоутверждении, получении высокого результата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Творец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Знание как увлекательный процесс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Потребность в творчестве</a:t>
                      </a:r>
                    </a:p>
                  </a:txBody>
                  <a:tcPr marL="68437" marR="684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152" y="377365"/>
            <a:ext cx="11561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Мотивационные типы личности</a:t>
            </a:r>
          </a:p>
        </p:txBody>
      </p:sp>
      <p:pic>
        <p:nvPicPr>
          <p:cNvPr id="6" name="Picture 2" descr="B:\БЛАНКИ_ГРАМОТЫ_СЕРТИФИКАТЫ_БЛАГОДАРНОСТИ\Эмблема\Эмблем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321" y="5757558"/>
            <a:ext cx="1364456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1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035486"/>
              </p:ext>
            </p:extLst>
          </p:nvPr>
        </p:nvGraphicFramePr>
        <p:xfrm>
          <a:off x="766601" y="980897"/>
          <a:ext cx="9821039" cy="5322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8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5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2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Типы мотивации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Карьерист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Проектировщик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Активист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Испытатель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Творец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3483" y="370705"/>
            <a:ext cx="6531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по мотивационному типу</a:t>
            </a:r>
          </a:p>
        </p:txBody>
      </p:sp>
      <p:pic>
        <p:nvPicPr>
          <p:cNvPr id="4" name="Picture 2" descr="B:\БЛАНКИ_ГРАМОТЫ_СЕРТИФИКАТЫ_БЛАГОДАРНОСТИ\Эмблема\Эмблем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615" y="5243299"/>
            <a:ext cx="1364456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27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3047" y="274638"/>
            <a:ext cx="11599101" cy="121014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Предпочтительные способы презентации результатов работы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999351"/>
              </p:ext>
            </p:extLst>
          </p:nvPr>
        </p:nvGraphicFramePr>
        <p:xfrm>
          <a:off x="100209" y="1367752"/>
          <a:ext cx="11825902" cy="4833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8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0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2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95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08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активист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карьерист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испытатель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творец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проектировщик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исследова-тель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пресс-конференция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публичный отчет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интеллектуальная игра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спектакль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дискуссия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информационный лист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картина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стендовый доклад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пресс-конференция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9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ролевая игра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шоу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пресс-конференция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музыкальное произведение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учебное пособие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 научной конференции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учебное пособие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спектакль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показательная презентация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интеллектуальная игра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социологический опрос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видеоклип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2" descr="B:\БЛАНКИ_ГРАМОТЫ_СЕРТИФИКАТЫ_БЛАГОДАРНОСТИ\Эмблема\Эмблем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615" y="5301664"/>
            <a:ext cx="1364456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458" y="378808"/>
            <a:ext cx="1148660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Esenin script One" panose="03000400000000000000" pitchFamily="66" charset="0"/>
                <a:cs typeface="Times New Roman" panose="02020603050405020304" pitchFamily="18" charset="0"/>
              </a:rPr>
              <a:t>Тема : «Функция»</a:t>
            </a:r>
          </a:p>
          <a:p>
            <a:r>
              <a:rPr lang="ru-RU" sz="4400" dirty="0">
                <a:latin typeface="Esenin script One" panose="03000400000000000000" pitchFamily="66" charset="0"/>
                <a:cs typeface="Times New Roman" panose="02020603050405020304" pitchFamily="18" charset="0"/>
              </a:rPr>
              <a:t>Литературная оболочка: </a:t>
            </a:r>
          </a:p>
          <a:p>
            <a:r>
              <a:rPr lang="ru-RU" sz="4400" dirty="0">
                <a:latin typeface="Esenin script One" panose="03000400000000000000" pitchFamily="66" charset="0"/>
                <a:cs typeface="Times New Roman" panose="02020603050405020304" pitchFamily="18" charset="0"/>
              </a:rPr>
              <a:t>произведение А.С. Грибоедова «Горе от ума»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</p:txBody>
      </p:sp>
      <p:pic>
        <p:nvPicPr>
          <p:cNvPr id="4" name="Picture 2" descr="B:\БЛАНКИ_ГРАМОТЫ_СЕРТИФИКАТЫ_БЛАГОДАРНОСТИ\Эмблема\Эмблем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615" y="5243299"/>
            <a:ext cx="1364456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560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929" y="148331"/>
            <a:ext cx="11565925" cy="6262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Эмоциональность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Будем называть монологом высказывание персонажа пьесы, содержащее не менее пяти строк.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Будем называть эмоциональностью персонажа отношение количества восклицательных знаков в его монологе к количеству строк в нем.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Вычислите эмоциональность Фамусова, Софьи, Чацкого для каждого из монологов в первом действии пьесы.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Постройте график зависимости эмоциональности персонажа от порядкового номера монолога, откладывая на оси абсцисс номер, а на оси ординат эмоциональность данного монолога.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:\БЛАНКИ_ГРАМОТЫ_СЕРТИФИКАТЫ_БЛАГОДАРНОСТИ\Эмблема\Эмблем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615" y="5243299"/>
            <a:ext cx="1364456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247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75846776"/>
              </p:ext>
            </p:extLst>
          </p:nvPr>
        </p:nvGraphicFramePr>
        <p:xfrm>
          <a:off x="407773" y="185351"/>
          <a:ext cx="11207578" cy="646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B:\БЛАНКИ_ГРАМОТЫ_СЕРТИФИКАТЫ_БЛАГОДАРНОСТИ\Эмблема\Эмблема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615" y="5543550"/>
            <a:ext cx="1364456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37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100" y="403136"/>
            <a:ext cx="11645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Рассмотрите рисунок «Особенности Саратовской губернии», современный герб и почтовую марку. Расскажите об особенностях хозяйства данного региона, используя эти изображения.</a:t>
            </a:r>
            <a:endParaRPr lang="ru-RU" sz="2400" dirty="0"/>
          </a:p>
        </p:txBody>
      </p:sp>
      <p:pic>
        <p:nvPicPr>
          <p:cNvPr id="3" name="Рисунок 2" descr="http://andcvet.narod.ru/nar/kart/cd/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1603465"/>
            <a:ext cx="3407410" cy="497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герб саратовской област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2109470"/>
            <a:ext cx="2101215" cy="368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mg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0980" y="2547620"/>
            <a:ext cx="3749040" cy="2804160"/>
          </a:xfrm>
          <a:prstGeom prst="rect">
            <a:avLst/>
          </a:prstGeom>
        </p:spPr>
      </p:pic>
      <p:pic>
        <p:nvPicPr>
          <p:cNvPr id="6" name="Picture 2" descr="B:\БЛАНКИ_ГРАМОТЫ_СЕРТИФИКАТЫ_БЛАГОДАРНОСТИ\Эмблема\Эмблема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615" y="5379484"/>
            <a:ext cx="1364456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08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413</TotalTime>
  <Words>426</Words>
  <Application>Microsoft Office PowerPoint</Application>
  <PresentationFormat>Широкоэкранный</PresentationFormat>
  <Paragraphs>155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Esenin script One</vt:lpstr>
      <vt:lpstr>Georgia</vt:lpstr>
      <vt:lpstr>Times New Roman</vt:lpstr>
      <vt:lpstr>Trebuchet MS</vt:lpstr>
      <vt:lpstr>Wingdings</vt:lpstr>
      <vt:lpstr>Wingdings 2</vt:lpstr>
      <vt:lpstr>Городская</vt:lpstr>
      <vt:lpstr> Реализация индивидуального проекта с учетом мотивационного типа ученика.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Л</dc:creator>
  <cp:lastModifiedBy>Мария Л</cp:lastModifiedBy>
  <cp:revision>40</cp:revision>
  <dcterms:created xsi:type="dcterms:W3CDTF">2018-02-08T01:34:48Z</dcterms:created>
  <dcterms:modified xsi:type="dcterms:W3CDTF">2020-02-12T18:02:29Z</dcterms:modified>
</cp:coreProperties>
</file>